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6"/>
    <p:sldMasterId id="2147483692" r:id="rId7"/>
    <p:sldMasterId id="2147483694" r:id="rId8"/>
    <p:sldMasterId id="2147483696" r:id="rId9"/>
    <p:sldMasterId id="2147483669" r:id="rId10"/>
    <p:sldMasterId id="2147483690" r:id="rId11"/>
    <p:sldMasterId id="2147483667" r:id="rId12"/>
    <p:sldMasterId id="2147483698" r:id="rId13"/>
    <p:sldMasterId id="2147483675" r:id="rId14"/>
    <p:sldMasterId id="2147483688" r:id="rId15"/>
    <p:sldMasterId id="2147483700" r:id="rId16"/>
    <p:sldMasterId id="2147483702" r:id="rId17"/>
  </p:sldMasterIdLst>
  <p:notesMasterIdLst>
    <p:notesMasterId r:id="rId37"/>
  </p:notesMasterIdLst>
  <p:sldIdLst>
    <p:sldId id="258" r:id="rId18"/>
    <p:sldId id="266" r:id="rId19"/>
    <p:sldId id="257" r:id="rId20"/>
    <p:sldId id="267" r:id="rId21"/>
    <p:sldId id="268" r:id="rId22"/>
    <p:sldId id="277" r:id="rId23"/>
    <p:sldId id="278" r:id="rId24"/>
    <p:sldId id="279" r:id="rId25"/>
    <p:sldId id="283" r:id="rId26"/>
    <p:sldId id="284" r:id="rId27"/>
    <p:sldId id="285" r:id="rId28"/>
    <p:sldId id="286" r:id="rId29"/>
    <p:sldId id="293" r:id="rId30"/>
    <p:sldId id="288" r:id="rId31"/>
    <p:sldId id="289" r:id="rId32"/>
    <p:sldId id="290" r:id="rId33"/>
    <p:sldId id="291" r:id="rId34"/>
    <p:sldId id="292" r:id="rId35"/>
    <p:sldId id="27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B9"/>
    <a:srgbClr val="ECBBCE"/>
    <a:srgbClr val="683680"/>
    <a:srgbClr val="00A3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74494" autoAdjust="0"/>
  </p:normalViewPr>
  <p:slideViewPr>
    <p:cSldViewPr snapToGrid="0" snapToObjects="1">
      <p:cViewPr varScale="1">
        <p:scale>
          <a:sx n="68" d="100"/>
          <a:sy n="68" d="100"/>
        </p:scale>
        <p:origin x="21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Master" Target="slideMasters/slideMaster8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microsoft.com/office/2016/11/relationships/changesInfo" Target="changesInfos/changesInfo1.xml"/><Relationship Id="rId7" Type="http://schemas.openxmlformats.org/officeDocument/2006/relationships/slideMaster" Target="slideMasters/slideMaster2.xml"/><Relationship Id="rId12" Type="http://schemas.openxmlformats.org/officeDocument/2006/relationships/slideMaster" Target="slideMasters/slideMaster7.xml"/><Relationship Id="rId17" Type="http://schemas.openxmlformats.org/officeDocument/2006/relationships/slideMaster" Target="slideMasters/slideMaster12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1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Master" Target="slideMasters/slideMaster6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Master" Target="slideMasters/slideMaster10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5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4.xml"/><Relationship Id="rId14" Type="http://schemas.openxmlformats.org/officeDocument/2006/relationships/slideMaster" Target="slideMasters/slideMaster9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y Griffiths" userId="5a0a7ccc-7685-4713-8fa2-bf8313880cc4" providerId="ADAL" clId="{57863456-45C1-4C51-B3FE-9D4A7B0F0770}"/>
    <pc:docChg chg="custSel delSld modSld">
      <pc:chgData name="Lucy Griffiths" userId="5a0a7ccc-7685-4713-8fa2-bf8313880cc4" providerId="ADAL" clId="{57863456-45C1-4C51-B3FE-9D4A7B0F0770}" dt="2023-10-17T11:03:32.747" v="149" actId="20577"/>
      <pc:docMkLst>
        <pc:docMk/>
      </pc:docMkLst>
      <pc:sldChg chg="modSp mod">
        <pc:chgData name="Lucy Griffiths" userId="5a0a7ccc-7685-4713-8fa2-bf8313880cc4" providerId="ADAL" clId="{57863456-45C1-4C51-B3FE-9D4A7B0F0770}" dt="2023-10-10T07:18:25.539" v="23" actId="20577"/>
        <pc:sldMkLst>
          <pc:docMk/>
          <pc:sldMk cId="844644323" sldId="257"/>
        </pc:sldMkLst>
        <pc:spChg chg="mod">
          <ac:chgData name="Lucy Griffiths" userId="5a0a7ccc-7685-4713-8fa2-bf8313880cc4" providerId="ADAL" clId="{57863456-45C1-4C51-B3FE-9D4A7B0F0770}" dt="2023-10-10T07:18:25.539" v="23" actId="20577"/>
          <ac:spMkLst>
            <pc:docMk/>
            <pc:sldMk cId="844644323" sldId="257"/>
            <ac:spMk id="3" creationId="{47FAC7F2-DC82-8449-B01D-36BCB34B3006}"/>
          </ac:spMkLst>
        </pc:spChg>
      </pc:sldChg>
      <pc:sldChg chg="del">
        <pc:chgData name="Lucy Griffiths" userId="5a0a7ccc-7685-4713-8fa2-bf8313880cc4" providerId="ADAL" clId="{57863456-45C1-4C51-B3FE-9D4A7B0F0770}" dt="2023-10-10T07:19:33.449" v="25" actId="47"/>
        <pc:sldMkLst>
          <pc:docMk/>
          <pc:sldMk cId="1828219670" sldId="262"/>
        </pc:sldMkLst>
      </pc:sldChg>
      <pc:sldChg chg="del">
        <pc:chgData name="Lucy Griffiths" userId="5a0a7ccc-7685-4713-8fa2-bf8313880cc4" providerId="ADAL" clId="{57863456-45C1-4C51-B3FE-9D4A7B0F0770}" dt="2023-10-10T07:19:33.449" v="25" actId="47"/>
        <pc:sldMkLst>
          <pc:docMk/>
          <pc:sldMk cId="2503469160" sldId="264"/>
        </pc:sldMkLst>
      </pc:sldChg>
      <pc:sldChg chg="del">
        <pc:chgData name="Lucy Griffiths" userId="5a0a7ccc-7685-4713-8fa2-bf8313880cc4" providerId="ADAL" clId="{57863456-45C1-4C51-B3FE-9D4A7B0F0770}" dt="2023-10-10T07:19:33.449" v="25" actId="47"/>
        <pc:sldMkLst>
          <pc:docMk/>
          <pc:sldMk cId="1136935107" sldId="265"/>
        </pc:sldMkLst>
      </pc:sldChg>
      <pc:sldChg chg="del">
        <pc:chgData name="Lucy Griffiths" userId="5a0a7ccc-7685-4713-8fa2-bf8313880cc4" providerId="ADAL" clId="{57863456-45C1-4C51-B3FE-9D4A7B0F0770}" dt="2023-10-10T07:19:13.635" v="24" actId="47"/>
        <pc:sldMkLst>
          <pc:docMk/>
          <pc:sldMk cId="1721192755" sldId="269"/>
        </pc:sldMkLst>
      </pc:sldChg>
      <pc:sldChg chg="del">
        <pc:chgData name="Lucy Griffiths" userId="5a0a7ccc-7685-4713-8fa2-bf8313880cc4" providerId="ADAL" clId="{57863456-45C1-4C51-B3FE-9D4A7B0F0770}" dt="2023-10-10T07:19:33.449" v="25" actId="47"/>
        <pc:sldMkLst>
          <pc:docMk/>
          <pc:sldMk cId="3944725763" sldId="270"/>
        </pc:sldMkLst>
      </pc:sldChg>
      <pc:sldChg chg="del">
        <pc:chgData name="Lucy Griffiths" userId="5a0a7ccc-7685-4713-8fa2-bf8313880cc4" providerId="ADAL" clId="{57863456-45C1-4C51-B3FE-9D4A7B0F0770}" dt="2023-10-10T07:19:33.449" v="25" actId="47"/>
        <pc:sldMkLst>
          <pc:docMk/>
          <pc:sldMk cId="2405644197" sldId="272"/>
        </pc:sldMkLst>
      </pc:sldChg>
      <pc:sldChg chg="del">
        <pc:chgData name="Lucy Griffiths" userId="5a0a7ccc-7685-4713-8fa2-bf8313880cc4" providerId="ADAL" clId="{57863456-45C1-4C51-B3FE-9D4A7B0F0770}" dt="2023-10-10T07:19:33.449" v="25" actId="47"/>
        <pc:sldMkLst>
          <pc:docMk/>
          <pc:sldMk cId="4231827127" sldId="273"/>
        </pc:sldMkLst>
      </pc:sldChg>
      <pc:sldChg chg="del">
        <pc:chgData name="Lucy Griffiths" userId="5a0a7ccc-7685-4713-8fa2-bf8313880cc4" providerId="ADAL" clId="{57863456-45C1-4C51-B3FE-9D4A7B0F0770}" dt="2023-10-10T07:19:33.449" v="25" actId="47"/>
        <pc:sldMkLst>
          <pc:docMk/>
          <pc:sldMk cId="1514790537" sldId="274"/>
        </pc:sldMkLst>
      </pc:sldChg>
      <pc:sldChg chg="del">
        <pc:chgData name="Lucy Griffiths" userId="5a0a7ccc-7685-4713-8fa2-bf8313880cc4" providerId="ADAL" clId="{57863456-45C1-4C51-B3FE-9D4A7B0F0770}" dt="2023-10-10T07:19:33.449" v="25" actId="47"/>
        <pc:sldMkLst>
          <pc:docMk/>
          <pc:sldMk cId="4085900189" sldId="275"/>
        </pc:sldMkLst>
      </pc:sldChg>
      <pc:sldChg chg="del">
        <pc:chgData name="Lucy Griffiths" userId="5a0a7ccc-7685-4713-8fa2-bf8313880cc4" providerId="ADAL" clId="{57863456-45C1-4C51-B3FE-9D4A7B0F0770}" dt="2023-10-10T07:19:33.449" v="25" actId="47"/>
        <pc:sldMkLst>
          <pc:docMk/>
          <pc:sldMk cId="2296842718" sldId="276"/>
        </pc:sldMkLst>
      </pc:sldChg>
      <pc:sldChg chg="modSp mod">
        <pc:chgData name="Lucy Griffiths" userId="5a0a7ccc-7685-4713-8fa2-bf8313880cc4" providerId="ADAL" clId="{57863456-45C1-4C51-B3FE-9D4A7B0F0770}" dt="2023-10-17T10:41:46.806" v="137" actId="20577"/>
        <pc:sldMkLst>
          <pc:docMk/>
          <pc:sldMk cId="3234905882" sldId="277"/>
        </pc:sldMkLst>
        <pc:spChg chg="mod">
          <ac:chgData name="Lucy Griffiths" userId="5a0a7ccc-7685-4713-8fa2-bf8313880cc4" providerId="ADAL" clId="{57863456-45C1-4C51-B3FE-9D4A7B0F0770}" dt="2023-10-17T10:41:46.806" v="137" actId="20577"/>
          <ac:spMkLst>
            <pc:docMk/>
            <pc:sldMk cId="3234905882" sldId="277"/>
            <ac:spMk id="2" creationId="{090A9D4D-B169-FEF1-A3D0-B041471ECFEC}"/>
          </ac:spMkLst>
        </pc:spChg>
      </pc:sldChg>
      <pc:sldChg chg="modSp mod">
        <pc:chgData name="Lucy Griffiths" userId="5a0a7ccc-7685-4713-8fa2-bf8313880cc4" providerId="ADAL" clId="{57863456-45C1-4C51-B3FE-9D4A7B0F0770}" dt="2023-10-10T07:20:26.646" v="97" actId="20577"/>
        <pc:sldMkLst>
          <pc:docMk/>
          <pc:sldMk cId="2978613961" sldId="279"/>
        </pc:sldMkLst>
        <pc:spChg chg="mod">
          <ac:chgData name="Lucy Griffiths" userId="5a0a7ccc-7685-4713-8fa2-bf8313880cc4" providerId="ADAL" clId="{57863456-45C1-4C51-B3FE-9D4A7B0F0770}" dt="2023-10-10T07:20:26.646" v="97" actId="20577"/>
          <ac:spMkLst>
            <pc:docMk/>
            <pc:sldMk cId="2978613961" sldId="279"/>
            <ac:spMk id="5" creationId="{8246D677-1305-3033-9827-C8DACBACE7BE}"/>
          </ac:spMkLst>
        </pc:spChg>
      </pc:sldChg>
      <pc:sldChg chg="del">
        <pc:chgData name="Lucy Griffiths" userId="5a0a7ccc-7685-4713-8fa2-bf8313880cc4" providerId="ADAL" clId="{57863456-45C1-4C51-B3FE-9D4A7B0F0770}" dt="2023-10-10T07:20:37.582" v="98" actId="47"/>
        <pc:sldMkLst>
          <pc:docMk/>
          <pc:sldMk cId="3162398195" sldId="280"/>
        </pc:sldMkLst>
      </pc:sldChg>
      <pc:sldChg chg="del">
        <pc:chgData name="Lucy Griffiths" userId="5a0a7ccc-7685-4713-8fa2-bf8313880cc4" providerId="ADAL" clId="{57863456-45C1-4C51-B3FE-9D4A7B0F0770}" dt="2023-10-10T07:20:39.502" v="99" actId="47"/>
        <pc:sldMkLst>
          <pc:docMk/>
          <pc:sldMk cId="2402728790" sldId="281"/>
        </pc:sldMkLst>
      </pc:sldChg>
      <pc:sldChg chg="del">
        <pc:chgData name="Lucy Griffiths" userId="5a0a7ccc-7685-4713-8fa2-bf8313880cc4" providerId="ADAL" clId="{57863456-45C1-4C51-B3FE-9D4A7B0F0770}" dt="2023-10-10T07:20:40.837" v="100" actId="47"/>
        <pc:sldMkLst>
          <pc:docMk/>
          <pc:sldMk cId="2454141374" sldId="282"/>
        </pc:sldMkLst>
      </pc:sldChg>
      <pc:sldChg chg="modSp mod">
        <pc:chgData name="Lucy Griffiths" userId="5a0a7ccc-7685-4713-8fa2-bf8313880cc4" providerId="ADAL" clId="{57863456-45C1-4C51-B3FE-9D4A7B0F0770}" dt="2023-10-10T07:21:50.932" v="130" actId="20577"/>
        <pc:sldMkLst>
          <pc:docMk/>
          <pc:sldMk cId="3560806818" sldId="285"/>
        </pc:sldMkLst>
        <pc:spChg chg="mod">
          <ac:chgData name="Lucy Griffiths" userId="5a0a7ccc-7685-4713-8fa2-bf8313880cc4" providerId="ADAL" clId="{57863456-45C1-4C51-B3FE-9D4A7B0F0770}" dt="2023-10-10T07:21:50.932" v="130" actId="20577"/>
          <ac:spMkLst>
            <pc:docMk/>
            <pc:sldMk cId="3560806818" sldId="285"/>
            <ac:spMk id="7" creationId="{02994C1D-052F-2E2B-1DA9-F967CC4A8609}"/>
          </ac:spMkLst>
        </pc:spChg>
      </pc:sldChg>
      <pc:sldChg chg="modSp mod">
        <pc:chgData name="Lucy Griffiths" userId="5a0a7ccc-7685-4713-8fa2-bf8313880cc4" providerId="ADAL" clId="{57863456-45C1-4C51-B3FE-9D4A7B0F0770}" dt="2023-10-17T11:03:32.747" v="149" actId="20577"/>
        <pc:sldMkLst>
          <pc:docMk/>
          <pc:sldMk cId="193122509" sldId="288"/>
        </pc:sldMkLst>
        <pc:spChg chg="mod">
          <ac:chgData name="Lucy Griffiths" userId="5a0a7ccc-7685-4713-8fa2-bf8313880cc4" providerId="ADAL" clId="{57863456-45C1-4C51-B3FE-9D4A7B0F0770}" dt="2023-10-17T11:03:32.747" v="149" actId="20577"/>
          <ac:spMkLst>
            <pc:docMk/>
            <pc:sldMk cId="193122509" sldId="288"/>
            <ac:spMk id="3" creationId="{47FAC7F2-DC82-8449-B01D-36BCB34B300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082F1-5698-4F7F-9045-6C1DF60CE8B4}" type="datetimeFigureOut">
              <a:rPr lang="en-GB" smtClean="0"/>
              <a:t>20/10/2023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3AD0C-5C36-4826-856D-B201CD140CE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8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63AD0C-5C36-4826-856D-B201CD140CED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603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63AD0C-5C36-4826-856D-B201CD140CED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5472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63AD0C-5C36-4826-856D-B201CD140CED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259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E7FFC-5667-3040-8192-51BD9D2F3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656" y="1122363"/>
            <a:ext cx="7296812" cy="801030"/>
          </a:xfrm>
          <a:prstGeom prst="rect">
            <a:avLst/>
          </a:prstGeom>
        </p:spPr>
        <p:txBody>
          <a:bodyPr anchor="b"/>
          <a:lstStyle>
            <a:lvl1pPr algn="l">
              <a:defRPr sz="3900" b="1" i="0">
                <a:solidFill>
                  <a:srgbClr val="007EB9"/>
                </a:solidFill>
                <a:latin typeface="Gold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E23D85-921E-0940-9474-2672FD00BF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5656" y="2057018"/>
            <a:ext cx="6858000" cy="4444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="0" i="0">
                <a:solidFill>
                  <a:srgbClr val="007EB9"/>
                </a:solidFill>
                <a:latin typeface="Goldplay Medium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013CFA1-847E-3B45-BA07-AAFDCEF871A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815656" y="3013459"/>
            <a:ext cx="2062661" cy="342938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="0" i="0">
                <a:latin typeface="Goldplay Medium" pitchFamily="2" charset="77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7800760-A52E-3049-93DD-F0ACAB2F860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070124" y="3013459"/>
            <a:ext cx="4603531" cy="342938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100" b="0" i="0">
                <a:latin typeface="Goldplay Medium" pitchFamily="2" charset="77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32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1F439EC-F6A8-AB4A-AB44-A5E8704264D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009900" y="485775"/>
            <a:ext cx="1931988" cy="2627313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Goldplay Medium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D49D2F8-C69E-1242-B0F0-AE4B0F10778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62550" y="485775"/>
            <a:ext cx="1319213" cy="2627313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Goldplay Medium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574FD73-182A-4C4F-AD6F-24C9EAF670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702425" y="485775"/>
            <a:ext cx="1931988" cy="2627313"/>
          </a:xfrm>
          <a:prstGeom prst="rect">
            <a:avLst/>
          </a:prstGeom>
        </p:spPr>
        <p:txBody>
          <a:bodyPr/>
          <a:lstStyle>
            <a:lvl1pPr>
              <a:defRPr>
                <a:latin typeface="Goldplay Medium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FE8AF6A-B2B4-6041-9F1E-EB719ECB3C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14838" y="3371850"/>
            <a:ext cx="4219575" cy="2989873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Goldplay Medium" pitchFamily="2" charset="77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96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231F2432-5E98-874A-8F0B-AACAAE86FB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4742" y="475165"/>
            <a:ext cx="5671415" cy="5914060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Goldplay Medium" pitchFamily="2" charset="77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496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021367B0-3F5E-384E-A655-E4F8F35A42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009899" y="485775"/>
            <a:ext cx="2178327" cy="2873651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Goldplay Medium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E9BFA461-3DD2-FB45-9049-EF649BF1B91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377070" y="485775"/>
            <a:ext cx="3257343" cy="2873651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Goldplay Medium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D6C34AB8-19A8-FD4D-B299-57BE9D4996B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56086" y="3540402"/>
            <a:ext cx="2178327" cy="2873651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Goldplay Medium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B1A8BC0A-3D58-4B4F-B24A-1DD988E85D1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899" y="3540402"/>
            <a:ext cx="3257343" cy="2873651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Goldplay Medium" pitchFamily="2" charset="77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969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D7F8453-30EE-2D45-8BE7-FE8AEA19DD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873" y="1251571"/>
            <a:ext cx="7296812" cy="801030"/>
          </a:xfrm>
          <a:prstGeom prst="rect">
            <a:avLst/>
          </a:prstGeom>
        </p:spPr>
        <p:txBody>
          <a:bodyPr anchor="b"/>
          <a:lstStyle>
            <a:lvl1pPr algn="l">
              <a:defRPr sz="3900" b="1" i="0">
                <a:solidFill>
                  <a:srgbClr val="007EB9"/>
                </a:solidFill>
                <a:latin typeface="Gold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3DD873A-27ED-3D41-8228-C614DAFBD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872" y="2186226"/>
            <a:ext cx="7020231" cy="4444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="0" i="0">
                <a:solidFill>
                  <a:srgbClr val="007EB9"/>
                </a:solidFill>
                <a:latin typeface="Goldplay Medium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3A5D188-89EF-2C4C-839E-6E3F02105A1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3873" y="3142667"/>
            <a:ext cx="7296812" cy="98465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="0" i="0">
                <a:latin typeface="Goldplay Medium" pitchFamily="2" charset="77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A7D3BC-12F2-4A42-9833-EC9F0A21D41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73872" y="4284064"/>
            <a:ext cx="7296813" cy="2116735"/>
          </a:xfrm>
          <a:prstGeom prst="rect">
            <a:avLst/>
          </a:prstGeom>
        </p:spPr>
        <p:txBody>
          <a:bodyPr numCol="3"/>
          <a:lstStyle>
            <a:lvl1pPr marL="0" indent="0">
              <a:buFontTx/>
              <a:buNone/>
              <a:defRPr sz="1100" b="0" i="0">
                <a:latin typeface="Goldplay Medium" pitchFamily="2" charset="77"/>
              </a:defRPr>
            </a:lvl1pPr>
          </a:lstStyle>
          <a:p>
            <a:pPr lvl="0"/>
            <a:r>
              <a:rPr lang="en-US" dirty="0"/>
              <a:t>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254582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F2E7A76-CA2E-9E47-ADB4-9FD836B15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4178" y="1758464"/>
            <a:ext cx="7296812" cy="801030"/>
          </a:xfrm>
          <a:prstGeom prst="rect">
            <a:avLst/>
          </a:prstGeom>
        </p:spPr>
        <p:txBody>
          <a:bodyPr anchor="b"/>
          <a:lstStyle>
            <a:lvl1pPr algn="l">
              <a:defRPr sz="3900" b="1" i="0">
                <a:solidFill>
                  <a:schemeClr val="bg1"/>
                </a:solidFill>
                <a:latin typeface="Gold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BF496B16-0107-0F42-BEBB-54C2819A1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4178" y="2693119"/>
            <a:ext cx="6858000" cy="4444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="0" i="0">
                <a:solidFill>
                  <a:schemeClr val="bg1"/>
                </a:solidFill>
                <a:latin typeface="Goldplay Medium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3166F36-A112-1443-BB04-AA8082227C0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24178" y="3649560"/>
            <a:ext cx="2062661" cy="282081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="0" i="0">
                <a:solidFill>
                  <a:schemeClr val="bg1"/>
                </a:solidFill>
                <a:latin typeface="Goldplay Medium" pitchFamily="2" charset="77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72B9452-1E9E-744E-A4F6-3D8099BFEB4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2678646" y="4253948"/>
            <a:ext cx="6037971" cy="2216426"/>
          </a:xfrm>
          <a:prstGeom prst="rect">
            <a:avLst/>
          </a:prstGeom>
        </p:spPr>
        <p:txBody>
          <a:bodyPr numCol="2"/>
          <a:lstStyle>
            <a:lvl1pPr marL="0" indent="0">
              <a:buFontTx/>
              <a:buNone/>
              <a:defRPr sz="1100" b="0" i="0">
                <a:solidFill>
                  <a:schemeClr val="bg1"/>
                </a:solidFill>
                <a:latin typeface="Goldplay Medium" pitchFamily="2" charset="77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7746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2829766-64C1-8942-996B-7255BE093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2673" y="1758464"/>
            <a:ext cx="7296812" cy="801030"/>
          </a:xfrm>
          <a:prstGeom prst="rect">
            <a:avLst/>
          </a:prstGeom>
        </p:spPr>
        <p:txBody>
          <a:bodyPr anchor="b"/>
          <a:lstStyle>
            <a:lvl1pPr algn="l">
              <a:defRPr sz="3900" b="1" i="0">
                <a:solidFill>
                  <a:schemeClr val="bg1"/>
                </a:solidFill>
                <a:latin typeface="Gold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71819A75-A6B2-D342-AF45-601F8143AC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2673" y="2693119"/>
            <a:ext cx="6463641" cy="4444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="0" i="0">
                <a:solidFill>
                  <a:schemeClr val="bg1"/>
                </a:solidFill>
                <a:latin typeface="Goldplay Medium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154EAD8-AF59-AF48-A584-D949D731F32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02673" y="3649560"/>
            <a:ext cx="6463641" cy="91250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="0" i="0">
                <a:solidFill>
                  <a:schemeClr val="bg1"/>
                </a:solidFill>
                <a:latin typeface="Goldplay Medium" pitchFamily="2" charset="77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B89B540-A6CB-CB49-AB38-0DABD72C655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2302673" y="4750904"/>
            <a:ext cx="6463641" cy="1719470"/>
          </a:xfrm>
          <a:prstGeom prst="rect">
            <a:avLst/>
          </a:prstGeom>
        </p:spPr>
        <p:txBody>
          <a:bodyPr numCol="2"/>
          <a:lstStyle>
            <a:lvl1pPr marL="0" indent="0">
              <a:buFontTx/>
              <a:buNone/>
              <a:defRPr sz="1100" b="0" i="0">
                <a:solidFill>
                  <a:schemeClr val="bg1"/>
                </a:solidFill>
                <a:latin typeface="Goldplay Medium" pitchFamily="2" charset="77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002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7BB5D-C945-9F45-B12D-85B131F7E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6427" y="2464840"/>
            <a:ext cx="4332121" cy="71333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574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AA0C0-C163-2548-9028-27BA03514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3766" y="2753140"/>
            <a:ext cx="3727174" cy="1621528"/>
          </a:xfrm>
          <a:prstGeom prst="rect">
            <a:avLst/>
          </a:prstGeom>
        </p:spPr>
        <p:txBody>
          <a:bodyPr anchor="b"/>
          <a:lstStyle>
            <a:lvl1pPr algn="ctr">
              <a:defRPr sz="3500" b="1" i="0">
                <a:solidFill>
                  <a:srgbClr val="007EB9"/>
                </a:solidFill>
                <a:latin typeface="Gold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3274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76954-4589-1C48-8C04-5E8D2C909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461" y="1055722"/>
            <a:ext cx="8284765" cy="77307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A88C99A2-9188-5C47-B59E-8FEB46D839B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361950" y="1954214"/>
            <a:ext cx="6436415" cy="401920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sz="2000" b="0" i="0">
                <a:latin typeface="Goldplay Medium" pitchFamily="2" charset="77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70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6321494-6AD7-134B-BC41-3A4D21143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461" y="1522861"/>
            <a:ext cx="8284765" cy="773077"/>
          </a:xfrm>
          <a:prstGeom prst="rect">
            <a:avLst/>
          </a:prstGeom>
        </p:spPr>
        <p:txBody>
          <a:bodyPr/>
          <a:lstStyle>
            <a:lvl1pPr>
              <a:defRPr sz="3900" b="1" i="0">
                <a:solidFill>
                  <a:schemeClr val="bg1"/>
                </a:solidFill>
                <a:latin typeface="Gold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able Placeholder 3">
            <a:extLst>
              <a:ext uri="{FF2B5EF4-FFF2-40B4-BE49-F238E27FC236}">
                <a16:creationId xmlns:a16="http://schemas.microsoft.com/office/drawing/2014/main" id="{4AD9BF8A-1F10-DA4E-B3DA-5276B26B4D28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361950" y="2941983"/>
            <a:ext cx="8255276" cy="3558208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bg1"/>
                </a:solidFill>
                <a:latin typeface="Goldplay Medium" pitchFamily="2" charset="77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405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927C0BE-D55D-104D-82F5-096275145D9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4742" y="475165"/>
            <a:ext cx="5671415" cy="5914060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Goldplay Medium" pitchFamily="2" charset="77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55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10E7419-AF25-EA49-B2D8-11188A105A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5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6CE134B-3787-5C4B-B930-120A03803D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6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16A6EB5-8AA6-5247-B91D-DA17B72A6C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99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0D99436-833B-DA43-81AE-BB2AB9A11B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40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CF3A25-45C1-FF44-A308-2FCBA4E2814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2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234950-5CDE-F04E-9401-2A3821E3E5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06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BFE8730-A74C-4D45-9DC7-3A7F0FB3D5F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96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6F7E25C-A9C5-6448-8E26-8AD4BC2373D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31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b="1" i="0" kern="1200">
          <a:solidFill>
            <a:schemeClr val="bg1"/>
          </a:solidFill>
          <a:latin typeface="Goldplay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3D2C78-AC7F-D749-B54A-78A5841AAE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266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D6BAA48-327E-7F47-8A98-81295A042E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407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900" b="1" i="0" kern="1200">
          <a:solidFill>
            <a:srgbClr val="007EB9"/>
          </a:solidFill>
          <a:latin typeface="Goldplay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13A45FF-71CC-9C48-9F40-3AEC59FB4F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2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FFB81D5-D57B-8041-BF2C-68531EDF801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321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BA4DA-8A8F-F644-9D90-52E6896A5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025" y="1397639"/>
            <a:ext cx="4332121" cy="554807"/>
          </a:xfrm>
        </p:spPr>
        <p:txBody>
          <a:bodyPr/>
          <a:lstStyle/>
          <a:p>
            <a:r>
              <a:rPr lang="en-US" sz="4400" dirty="0"/>
              <a:t>Introduction to Sensory Processing</a:t>
            </a:r>
            <a:br>
              <a:rPr lang="en-US" sz="4400" dirty="0"/>
            </a:br>
            <a:r>
              <a:rPr lang="en-US" sz="4400" dirty="0"/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val="2688704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0A9D4D-B169-FEF1-A3D0-B041471ECFEC}"/>
              </a:ext>
            </a:extLst>
          </p:cNvPr>
          <p:cNvSpPr txBox="1"/>
          <p:nvPr/>
        </p:nvSpPr>
        <p:spPr>
          <a:xfrm>
            <a:off x="707010" y="923827"/>
            <a:ext cx="695441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dirty="0">
                <a:latin typeface="Goldplay" panose="00000500000000000000" pitchFamily="50" charset="0"/>
              </a:rPr>
              <a:t>Behaviours you may see</a:t>
            </a:r>
            <a:endParaRPr lang="en-GB" sz="3900" b="1" dirty="0">
              <a:latin typeface="Goldplay" panose="00000500000000000000" pitchFamily="50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6ED0BD-8F5D-E60C-577C-047872301105}"/>
              </a:ext>
            </a:extLst>
          </p:cNvPr>
          <p:cNvSpPr txBox="1"/>
          <p:nvPr/>
        </p:nvSpPr>
        <p:spPr>
          <a:xfrm>
            <a:off x="629033" y="2228671"/>
            <a:ext cx="70323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latin typeface="Goldplay" panose="00000500000000000000" pitchFamily="50" charset="0"/>
              </a:rPr>
              <a:t>Leans, bumps, trips or crashes into things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latin typeface="Goldplay" panose="00000500000000000000" pitchFamily="50" charset="0"/>
              </a:rPr>
              <a:t>Too much/ too light pressure when writing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latin typeface="Goldplay" panose="00000500000000000000" pitchFamily="50" charset="0"/>
              </a:rPr>
              <a:t>Seeks deep pressure hugs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latin typeface="Goldplay" panose="00000500000000000000" pitchFamily="50" charset="0"/>
              </a:rPr>
              <a:t>Pulls on fingers or cracks knuckles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latin typeface="Goldplay" panose="00000500000000000000" pitchFamily="50" charset="0"/>
              </a:rPr>
              <a:t>Bites, kicks or punches others with little known triggers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latin typeface="Goldplay" panose="00000500000000000000" pitchFamily="50" charset="0"/>
              </a:rPr>
              <a:t>Constantly chews on things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latin typeface="Goldplay" panose="00000500000000000000" pitchFamily="50" charset="0"/>
              </a:rPr>
              <a:t>Self injurious behaviours such as banging head/biting skin</a:t>
            </a:r>
          </a:p>
          <a:p>
            <a:r>
              <a:rPr lang="en-US" sz="2400" dirty="0">
                <a:latin typeface="Goldplay" panose="00000500000000000000" pitchFamily="50" charset="0"/>
              </a:rPr>
              <a:t> </a:t>
            </a:r>
            <a:endParaRPr lang="en-GB" sz="2400" dirty="0">
              <a:latin typeface="Goldplay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525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2994C1D-052F-2E2B-1DA9-F967CC4A8609}"/>
              </a:ext>
            </a:extLst>
          </p:cNvPr>
          <p:cNvSpPr txBox="1"/>
          <p:nvPr/>
        </p:nvSpPr>
        <p:spPr>
          <a:xfrm>
            <a:off x="1079500" y="1438731"/>
            <a:ext cx="80645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Rolling a large yoga ball over their body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Deep pressure squeezes alongside body parts e.g fingers, forearms, shoulders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Blowing activities e.g bubbles, feathers, through a straw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Swimming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Wearing a weighted jacket/ backpack or lying/sitting under a weighted blanket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Carrying heavy items e.g backpack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Playdough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Squishy toys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Jumping jacks / animal walks / row </a:t>
            </a:r>
            <a:r>
              <a:rPr lang="en-GB" dirty="0" err="1">
                <a:latin typeface="Goldplay" panose="00000500000000000000" pitchFamily="50" charset="0"/>
              </a:rPr>
              <a:t>row</a:t>
            </a:r>
            <a:r>
              <a:rPr lang="en-GB" dirty="0">
                <a:latin typeface="Goldplay" panose="00000500000000000000" pitchFamily="50" charset="0"/>
              </a:rPr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Trampoline / trampette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Monkey bars in the park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Marching games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Squeeze out cloths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Crunchy food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Yoga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latin typeface="Goldplay" panose="00000500000000000000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ED9260-8249-D634-06FC-1D541B16843C}"/>
              </a:ext>
            </a:extLst>
          </p:cNvPr>
          <p:cNvSpPr txBox="1"/>
          <p:nvPr/>
        </p:nvSpPr>
        <p:spPr>
          <a:xfrm>
            <a:off x="2010331" y="527352"/>
            <a:ext cx="620283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dirty="0">
                <a:latin typeface="Goldplay" panose="00000500000000000000" pitchFamily="50" charset="0"/>
              </a:rPr>
              <a:t>Strategies to help</a:t>
            </a:r>
            <a:endParaRPr lang="en-GB" sz="3900" b="1" dirty="0">
              <a:latin typeface="Goldplay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806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285DB3-3DC4-5942-2B14-17207CB437B3}"/>
              </a:ext>
            </a:extLst>
          </p:cNvPr>
          <p:cNvSpPr txBox="1"/>
          <p:nvPr/>
        </p:nvSpPr>
        <p:spPr>
          <a:xfrm>
            <a:off x="843698" y="526709"/>
            <a:ext cx="5208309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900" b="1" dirty="0">
                <a:solidFill>
                  <a:schemeClr val="bg1"/>
                </a:solidFill>
                <a:latin typeface="Goldplay" panose="00000500000000000000" pitchFamily="50" charset="0"/>
              </a:rPr>
              <a:t>Vestibular system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34F219-DBDA-907E-2743-77B1FB9BF00A}"/>
              </a:ext>
            </a:extLst>
          </p:cNvPr>
          <p:cNvSpPr txBox="1"/>
          <p:nvPr/>
        </p:nvSpPr>
        <p:spPr>
          <a:xfrm>
            <a:off x="923827" y="1555880"/>
            <a:ext cx="42420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Goldplay" panose="00000500000000000000" pitchFamily="50" charset="0"/>
              </a:rPr>
              <a:t>Located in our inner 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Goldplay" panose="00000500000000000000" pitchFamily="50" charset="0"/>
              </a:rPr>
              <a:t>Our internal ‘spirit level’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Goldplay" panose="00000500000000000000" pitchFamily="50" charset="0"/>
              </a:rPr>
              <a:t>Tells us when we are moving, direction and speed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Goldplay" panose="00000500000000000000" pitchFamily="50" charset="0"/>
              </a:rPr>
              <a:t>Helps develop posture, balance and coordination</a:t>
            </a:r>
          </a:p>
          <a:p>
            <a:endParaRPr lang="en-GB" dirty="0"/>
          </a:p>
        </p:txBody>
      </p:sp>
      <p:pic>
        <p:nvPicPr>
          <p:cNvPr id="8194" name="Picture 2" descr="vestibular system. the inner ear and its relation to balance and balance. human biology">
            <a:extLst>
              <a:ext uri="{FF2B5EF4-FFF2-40B4-BE49-F238E27FC236}">
                <a16:creationId xmlns:a16="http://schemas.microsoft.com/office/drawing/2014/main" id="{2D3C771A-BD69-A92C-1768-8DE09B6A3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608" y="4239446"/>
            <a:ext cx="40005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884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0A9D4D-B169-FEF1-A3D0-B041471ECFEC}"/>
              </a:ext>
            </a:extLst>
          </p:cNvPr>
          <p:cNvSpPr txBox="1"/>
          <p:nvPr/>
        </p:nvSpPr>
        <p:spPr>
          <a:xfrm>
            <a:off x="707010" y="923827"/>
            <a:ext cx="695441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dirty="0">
                <a:latin typeface="Goldplay" panose="00000500000000000000" pitchFamily="50" charset="0"/>
              </a:rPr>
              <a:t>Behaviours you may see</a:t>
            </a:r>
            <a:endParaRPr lang="en-GB" sz="3900" b="1" dirty="0">
              <a:latin typeface="Goldplay" panose="00000500000000000000" pitchFamily="50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6ED0BD-8F5D-E60C-577C-047872301105}"/>
              </a:ext>
            </a:extLst>
          </p:cNvPr>
          <p:cNvSpPr txBox="1"/>
          <p:nvPr/>
        </p:nvSpPr>
        <p:spPr>
          <a:xfrm>
            <a:off x="629033" y="2228671"/>
            <a:ext cx="70323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oldplay" panose="00000500000000000000" pitchFamily="50" charset="0"/>
              </a:rPr>
              <a:t>Always ‘on the go’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oldplay" panose="00000500000000000000" pitchFamily="50" charset="0"/>
              </a:rPr>
              <a:t>Reduced co-ordination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oldplay" panose="00000500000000000000" pitchFamily="50" charset="0"/>
              </a:rPr>
              <a:t>Reduced postural control</a:t>
            </a:r>
          </a:p>
          <a:p>
            <a:r>
              <a:rPr lang="en-US" sz="2000" dirty="0">
                <a:latin typeface="Goldplay" panose="00000500000000000000" pitchFamily="50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oldplay" panose="00000500000000000000" pitchFamily="50" charset="0"/>
              </a:rPr>
              <a:t>Prolonged nystagmus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oldplay" panose="00000500000000000000" pitchFamily="50" charset="0"/>
              </a:rPr>
              <a:t>Fearful of movement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oldplay" panose="00000500000000000000" pitchFamily="50" charset="0"/>
              </a:rPr>
              <a:t>Avoidance of playground equipment   </a:t>
            </a:r>
            <a:endParaRPr lang="en-GB" sz="2000" dirty="0">
              <a:latin typeface="Goldplay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70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C1A34-4FA0-FD4B-A64C-21E14CA25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656" y="1042464"/>
            <a:ext cx="7296812" cy="801030"/>
          </a:xfrm>
        </p:spPr>
        <p:txBody>
          <a:bodyPr/>
          <a:lstStyle/>
          <a:p>
            <a:r>
              <a:rPr lang="en-US" dirty="0"/>
              <a:t>Strategies to help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FAC7F2-DC82-8449-B01D-36BCB34B30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1070" y="2262015"/>
            <a:ext cx="6858000" cy="444444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Goldplay" panose="00000500000000000000" pitchFamily="50" charset="0"/>
              </a:rPr>
              <a:t>Strategies for the child </a:t>
            </a:r>
            <a:r>
              <a:rPr lang="en-GB" sz="1800">
                <a:solidFill>
                  <a:schemeClr val="tx1"/>
                </a:solidFill>
                <a:latin typeface="Goldplay" panose="00000500000000000000" pitchFamily="50" charset="0"/>
              </a:rPr>
              <a:t>who is </a:t>
            </a:r>
            <a:r>
              <a:rPr lang="en-GB" sz="1800" dirty="0">
                <a:solidFill>
                  <a:schemeClr val="tx1"/>
                </a:solidFill>
                <a:latin typeface="Goldplay" panose="00000500000000000000" pitchFamily="50" charset="0"/>
              </a:rPr>
              <a:t>sensitive to movement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Goldplay" panose="00000500000000000000" pitchFamily="50" charset="0"/>
              </a:rPr>
              <a:t>Limit unnecessary movements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Goldplay" panose="00000500000000000000" pitchFamily="50" charset="0"/>
              </a:rPr>
              <a:t>Slowly introduce different movements into their child's life in safe way</a:t>
            </a:r>
          </a:p>
          <a:p>
            <a:endParaRPr lang="en-GB" sz="1800" dirty="0">
              <a:solidFill>
                <a:schemeClr val="tx1"/>
              </a:solidFill>
              <a:latin typeface="Goldplay" panose="00000500000000000000" pitchFamily="50" charset="0"/>
            </a:endParaRPr>
          </a:p>
          <a:p>
            <a:r>
              <a:rPr lang="en-GB" sz="1800" dirty="0">
                <a:solidFill>
                  <a:schemeClr val="tx1"/>
                </a:solidFill>
                <a:latin typeface="Goldplay" panose="00000500000000000000" pitchFamily="50" charset="0"/>
              </a:rPr>
              <a:t>Strategies for the child who craves movement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Goldplay" panose="00000500000000000000" pitchFamily="50" charset="0"/>
              </a:rPr>
              <a:t>Ensure they have frequent movement breaks e.g running, cycling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Goldplay" panose="00000500000000000000" pitchFamily="50" charset="0"/>
              </a:rPr>
              <a:t>Twirling round on the spot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Goldplay" panose="00000500000000000000" pitchFamily="50" charset="0"/>
              </a:rPr>
              <a:t>Touching their toes then looking up to the ceiling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oldplay" panose="00000500000000000000" pitchFamily="50" charset="0"/>
              </a:rPr>
              <a:t>Alternate seating options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oldplay" panose="00000500000000000000" pitchFamily="50" charset="0"/>
              </a:rPr>
              <a:t>Obstacle courses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Goldplay" panose="00000500000000000000" pitchFamily="50" charset="0"/>
              </a:rPr>
              <a:t>Rocking toys</a:t>
            </a:r>
          </a:p>
        </p:txBody>
      </p:sp>
    </p:spTree>
    <p:extLst>
      <p:ext uri="{BB962C8B-B14F-4D97-AF65-F5344CB8AC3E}">
        <p14:creationId xmlns:p14="http://schemas.microsoft.com/office/powerpoint/2010/main" val="193122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0B4EF-3DA9-7845-B5A2-2239158BF3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0265" y="1277909"/>
            <a:ext cx="7296812" cy="801030"/>
          </a:xfrm>
        </p:spPr>
        <p:txBody>
          <a:bodyPr/>
          <a:lstStyle/>
          <a:p>
            <a:r>
              <a:rPr lang="en-US" dirty="0"/>
              <a:t>Interoception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0ADE87-FFA8-86D9-5B25-E6A056E34DF4}"/>
              </a:ext>
            </a:extLst>
          </p:cNvPr>
          <p:cNvSpPr txBox="1"/>
          <p:nvPr/>
        </p:nvSpPr>
        <p:spPr>
          <a:xfrm>
            <a:off x="421919" y="2317254"/>
            <a:ext cx="79586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Goldplay" panose="00000500000000000000" pitchFamily="50" charset="0"/>
              </a:rPr>
              <a:t>“The hidden sense”</a:t>
            </a:r>
          </a:p>
          <a:p>
            <a:endParaRPr lang="en-GB" dirty="0">
              <a:latin typeface="Goldplay" panose="000005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rgbClr val="202124"/>
                </a:solidFill>
                <a:effectLst/>
                <a:latin typeface="Goldplay" panose="00000500000000000000" pitchFamily="50" charset="0"/>
              </a:rPr>
              <a:t>Helps you understand and feel what's going on inside your body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20613"/>
                </a:solidFill>
                <a:latin typeface="Goldplay" panose="00000500000000000000" pitchFamily="50" charset="0"/>
              </a:rPr>
              <a:t>N</a:t>
            </a:r>
            <a:r>
              <a:rPr lang="en-US" b="0" i="0" dirty="0">
                <a:solidFill>
                  <a:srgbClr val="020613"/>
                </a:solidFill>
                <a:effectLst/>
                <a:latin typeface="Goldplay" panose="00000500000000000000" pitchFamily="50" charset="0"/>
              </a:rPr>
              <a:t>erve receptors are located throughout our bodies including internal organs, bones, muscles and skin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20613"/>
                </a:solidFill>
                <a:effectLst/>
                <a:latin typeface="Goldplay" panose="00000500000000000000" pitchFamily="50" charset="0"/>
              </a:rPr>
              <a:t>These receptors send information to the brain</a:t>
            </a:r>
            <a:endParaRPr lang="en-US" i="0" dirty="0">
              <a:solidFill>
                <a:srgbClr val="202124"/>
              </a:solidFill>
              <a:effectLst/>
              <a:latin typeface="Goldplay" panose="000005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02124"/>
                </a:solidFill>
                <a:latin typeface="Goldplay" panose="00000500000000000000" pitchFamily="50" charset="0"/>
              </a:rPr>
              <a:t>Helps you know when you feel thirsty, hungry, need to use the toilet, in pain, breathing rate….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02124"/>
                </a:solidFill>
                <a:latin typeface="Goldplay" panose="00000500000000000000" pitchFamily="50" charset="0"/>
              </a:rPr>
              <a:t> Recognize emotions </a:t>
            </a:r>
            <a:endParaRPr lang="en-GB" dirty="0">
              <a:latin typeface="Goldplay" panose="00000500000000000000" pitchFamily="50" charset="0"/>
            </a:endParaRPr>
          </a:p>
        </p:txBody>
      </p:sp>
      <p:pic>
        <p:nvPicPr>
          <p:cNvPr id="2050" name="Picture 2" descr="Interpersonal choice. The man between the faces. Polygonal design of lines and dots. Blue background.">
            <a:extLst>
              <a:ext uri="{FF2B5EF4-FFF2-40B4-BE49-F238E27FC236}">
                <a16:creationId xmlns:a16="http://schemas.microsoft.com/office/drawing/2014/main" id="{BAF425D3-63DF-BCDC-445F-964BFF0DE4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553" y="4923095"/>
            <a:ext cx="3064148" cy="172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9585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10CC8-2C9E-B74A-8448-86D9113DC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235" y="2271795"/>
            <a:ext cx="8284765" cy="773077"/>
          </a:xfrm>
        </p:spPr>
        <p:txBody>
          <a:bodyPr/>
          <a:lstStyle/>
          <a:p>
            <a:r>
              <a:rPr lang="en-US" dirty="0"/>
              <a:t>Behaviours you may see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F0A77F-8669-0053-4ED5-22A0C148EB96}"/>
              </a:ext>
            </a:extLst>
          </p:cNvPr>
          <p:cNvSpPr txBox="1"/>
          <p:nvPr/>
        </p:nvSpPr>
        <p:spPr>
          <a:xfrm>
            <a:off x="2309721" y="3511582"/>
            <a:ext cx="76451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0" i="0" dirty="0">
                <a:solidFill>
                  <a:schemeClr val="bg1"/>
                </a:solidFill>
                <a:effectLst/>
                <a:latin typeface="Goldplay" panose="00000500000000000000" pitchFamily="50" charset="0"/>
              </a:rPr>
              <a:t>Difficulty knowing when they feel: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0" i="0" dirty="0">
                <a:solidFill>
                  <a:schemeClr val="bg1"/>
                </a:solidFill>
                <a:effectLst/>
                <a:latin typeface="Goldplay" panose="00000500000000000000" pitchFamily="50" charset="0"/>
              </a:rPr>
              <a:t>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ldplay" panose="00000500000000000000" pitchFamily="50" charset="0"/>
              </a:rPr>
              <a:t>H</a:t>
            </a:r>
            <a:r>
              <a:rPr lang="en-US" b="0" i="0" dirty="0">
                <a:solidFill>
                  <a:schemeClr val="bg1"/>
                </a:solidFill>
                <a:effectLst/>
                <a:latin typeface="Goldplay" panose="00000500000000000000" pitchFamily="50" charset="0"/>
              </a:rPr>
              <a:t>ungry/thirsty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bg1"/>
                </a:solidFill>
                <a:effectLst/>
                <a:latin typeface="Goldplay" panose="00000500000000000000" pitchFamily="50" charset="0"/>
              </a:rPr>
              <a:t>Full</a:t>
            </a:r>
            <a:endParaRPr lang="en-US" dirty="0">
              <a:solidFill>
                <a:schemeClr val="bg1"/>
              </a:solidFill>
              <a:latin typeface="Goldplay" panose="00000500000000000000" pitchFamily="50" charset="0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ldplay" panose="00000500000000000000" pitchFamily="50" charset="0"/>
              </a:rPr>
              <a:t>H</a:t>
            </a:r>
            <a:r>
              <a:rPr lang="en-US" b="0" i="0" dirty="0">
                <a:solidFill>
                  <a:schemeClr val="bg1"/>
                </a:solidFill>
                <a:effectLst/>
                <a:latin typeface="Goldplay" panose="00000500000000000000" pitchFamily="50" charset="0"/>
              </a:rPr>
              <a:t>ot/ cold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bg1"/>
                </a:solidFill>
                <a:effectLst/>
                <a:latin typeface="Goldplay" panose="00000500000000000000" pitchFamily="50" charset="0"/>
              </a:rPr>
              <a:t>Ill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bg1"/>
                </a:solidFill>
                <a:effectLst/>
                <a:latin typeface="Goldplay" panose="00000500000000000000" pitchFamily="50" charset="0"/>
              </a:rPr>
              <a:t>Reduced self-regulation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Goldplay" panose="00000500000000000000" pitchFamily="50" charset="0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ldplay" panose="00000500000000000000" pitchFamily="50" charset="0"/>
              </a:rPr>
              <a:t> Challenges with toilet training </a:t>
            </a:r>
            <a:endParaRPr lang="en-GB" dirty="0">
              <a:solidFill>
                <a:schemeClr val="bg1"/>
              </a:solidFill>
              <a:latin typeface="Goldplay" panose="000005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Goldplay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730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0A9D4D-B169-FEF1-A3D0-B041471ECFEC}"/>
              </a:ext>
            </a:extLst>
          </p:cNvPr>
          <p:cNvSpPr txBox="1"/>
          <p:nvPr/>
        </p:nvSpPr>
        <p:spPr>
          <a:xfrm>
            <a:off x="857839" y="1187778"/>
            <a:ext cx="52790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Goldplay" panose="00000500000000000000" pitchFamily="50" charset="0"/>
              </a:rPr>
              <a:t>Strategies to support </a:t>
            </a:r>
            <a:endParaRPr lang="en-GB" sz="3200" b="1" dirty="0">
              <a:latin typeface="Goldplay" panose="00000500000000000000" pitchFamily="50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6ED0BD-8F5D-E60C-577C-047872301105}"/>
              </a:ext>
            </a:extLst>
          </p:cNvPr>
          <p:cNvSpPr txBox="1"/>
          <p:nvPr/>
        </p:nvSpPr>
        <p:spPr>
          <a:xfrm>
            <a:off x="707010" y="2240764"/>
            <a:ext cx="70323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oldplay" panose="00000500000000000000" pitchFamily="50" charset="0"/>
              </a:rPr>
              <a:t>Mindfulness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oldplay" panose="00000500000000000000" pitchFamily="50" charset="0"/>
              </a:rPr>
              <a:t>Supporting on increased awareness of body cues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oldplay" panose="00000500000000000000" pitchFamily="50" charset="0"/>
              </a:rPr>
              <a:t>Visuals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oldplay" panose="00000500000000000000" pitchFamily="50" charset="0"/>
              </a:rPr>
              <a:t> Yoga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oldplay" panose="00000500000000000000" pitchFamily="50" charset="0"/>
              </a:rPr>
              <a:t> Breathing exercises </a:t>
            </a:r>
            <a:endParaRPr lang="en-GB" sz="2400" dirty="0">
              <a:latin typeface="Goldplay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903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ED9260-8249-D634-06FC-1D541B16843C}"/>
              </a:ext>
            </a:extLst>
          </p:cNvPr>
          <p:cNvSpPr txBox="1"/>
          <p:nvPr/>
        </p:nvSpPr>
        <p:spPr>
          <a:xfrm>
            <a:off x="5354424" y="569521"/>
            <a:ext cx="6202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Goldplay" panose="00000500000000000000" pitchFamily="50" charset="0"/>
              </a:rPr>
              <a:t>Disclaimer </a:t>
            </a:r>
            <a:endParaRPr lang="en-GB" sz="3200" b="1" dirty="0">
              <a:latin typeface="Goldplay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80B864-C351-57D0-C901-B7B3A8DC873C}"/>
              </a:ext>
            </a:extLst>
          </p:cNvPr>
          <p:cNvSpPr txBox="1"/>
          <p:nvPr/>
        </p:nvSpPr>
        <p:spPr>
          <a:xfrm>
            <a:off x="4939645" y="1734532"/>
            <a:ext cx="35161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Goldplay" panose="00000500000000000000" pitchFamily="50" charset="0"/>
              </a:rPr>
              <a:t>We all have sensory needs that are unique to us. </a:t>
            </a:r>
          </a:p>
          <a:p>
            <a:pPr algn="ctr"/>
            <a:endParaRPr lang="en-US" dirty="0">
              <a:latin typeface="Goldplay" panose="00000500000000000000" pitchFamily="50" charset="0"/>
            </a:endParaRPr>
          </a:p>
          <a:p>
            <a:pPr algn="ctr"/>
            <a:endParaRPr lang="en-US" dirty="0">
              <a:latin typeface="Goldplay" panose="00000500000000000000" pitchFamily="50" charset="0"/>
            </a:endParaRPr>
          </a:p>
          <a:p>
            <a:pPr algn="ctr"/>
            <a:r>
              <a:rPr lang="en-US" dirty="0">
                <a:latin typeface="Goldplay" panose="00000500000000000000" pitchFamily="50" charset="0"/>
              </a:rPr>
              <a:t>Strategies recommended are general however assessment of sensory processing challenges by a qualified Occupational Therapist is recommended. </a:t>
            </a:r>
          </a:p>
          <a:p>
            <a:pPr algn="ctr"/>
            <a:endParaRPr lang="en-US" dirty="0">
              <a:latin typeface="Goldplay" panose="00000500000000000000" pitchFamily="50" charset="0"/>
            </a:endParaRPr>
          </a:p>
          <a:p>
            <a:pPr algn="ctr"/>
            <a:endParaRPr lang="en-US" dirty="0">
              <a:latin typeface="Goldplay" panose="00000500000000000000" pitchFamily="50" charset="0"/>
            </a:endParaRPr>
          </a:p>
          <a:p>
            <a:pPr algn="ctr"/>
            <a:r>
              <a:rPr lang="en-US" dirty="0">
                <a:latin typeface="Goldplay" panose="00000500000000000000" pitchFamily="50" charset="0"/>
              </a:rPr>
              <a:t>This will allow strategies to be tailored to your child’s individual needs. </a:t>
            </a:r>
            <a:endParaRPr lang="en-GB" dirty="0">
              <a:latin typeface="Goldplay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369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99AB357-EA50-9AE2-7991-0BCBD7F9C7D0}"/>
              </a:ext>
            </a:extLst>
          </p:cNvPr>
          <p:cNvSpPr txBox="1"/>
          <p:nvPr/>
        </p:nvSpPr>
        <p:spPr>
          <a:xfrm>
            <a:off x="2978870" y="1659285"/>
            <a:ext cx="876692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</a:rPr>
              <a:t>Thank you!</a:t>
            </a:r>
          </a:p>
          <a:p>
            <a:endParaRPr lang="en-GB" sz="28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</a:rPr>
              <a:t>Questions? </a:t>
            </a:r>
          </a:p>
          <a:p>
            <a:endParaRPr lang="en-GB" sz="2800" dirty="0">
              <a:solidFill>
                <a:schemeClr val="bg1">
                  <a:lumMod val="95000"/>
                </a:schemeClr>
              </a:solidFill>
            </a:endParaRPr>
          </a:p>
          <a:p>
            <a:endParaRPr lang="en-GB" sz="28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</a:rPr>
              <a:t>Email:</a:t>
            </a:r>
          </a:p>
          <a:p>
            <a:endParaRPr lang="en-GB" sz="28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</a:rPr>
              <a:t>Lucy.griffiths@seashelltrust.org.uk</a:t>
            </a:r>
          </a:p>
        </p:txBody>
      </p:sp>
    </p:spTree>
    <p:extLst>
      <p:ext uri="{BB962C8B-B14F-4D97-AF65-F5344CB8AC3E}">
        <p14:creationId xmlns:p14="http://schemas.microsoft.com/office/powerpoint/2010/main" val="2880703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3BC0A-CCBC-BA4B-B05B-674B55E40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40965" y="5281232"/>
            <a:ext cx="3727174" cy="2225057"/>
          </a:xfrm>
        </p:spPr>
        <p:txBody>
          <a:bodyPr/>
          <a:lstStyle/>
          <a:p>
            <a:pPr algn="l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>Lucy Griffiths – Lead Occupational Therapist (OT)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 descr="A picture containing person, wall, indoor&#10;&#10;Description automatically generated">
            <a:extLst>
              <a:ext uri="{FF2B5EF4-FFF2-40B4-BE49-F238E27FC236}">
                <a16:creationId xmlns:a16="http://schemas.microsoft.com/office/drawing/2014/main" id="{9780DE27-307E-0754-DCC4-24A1C78AE7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3800" y="974909"/>
            <a:ext cx="2218636" cy="356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213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C1A34-4FA0-FD4B-A64C-21E14CA254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Aims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FAC7F2-DC82-8449-B01D-36BCB34B30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Identify the unknown sensory systems </a:t>
            </a:r>
          </a:p>
          <a:p>
            <a:pPr marL="514350" indent="-514350">
              <a:buAutoNum type="arabicPeriod"/>
            </a:pPr>
            <a:r>
              <a:rPr lang="en-US" dirty="0"/>
              <a:t>Explore their impact on function </a:t>
            </a:r>
          </a:p>
          <a:p>
            <a:pPr marL="514350" indent="-514350">
              <a:buAutoNum type="arabicPeriod"/>
            </a:pPr>
            <a:r>
              <a:rPr lang="en-US" dirty="0"/>
              <a:t>Discuss support strategies </a:t>
            </a:r>
          </a:p>
          <a:p>
            <a:r>
              <a:rPr lang="en-US" dirty="0"/>
              <a:t>4.   Q &amp; A </a:t>
            </a:r>
          </a:p>
        </p:txBody>
      </p:sp>
    </p:spTree>
    <p:extLst>
      <p:ext uri="{BB962C8B-B14F-4D97-AF65-F5344CB8AC3E}">
        <p14:creationId xmlns:p14="http://schemas.microsoft.com/office/powerpoint/2010/main" val="844644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0B4EF-3DA9-7845-B5A2-2239158BF3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542" y="1685205"/>
            <a:ext cx="8094527" cy="801030"/>
          </a:xfrm>
        </p:spPr>
        <p:txBody>
          <a:bodyPr/>
          <a:lstStyle/>
          <a:p>
            <a:pPr algn="ctr"/>
            <a:r>
              <a:rPr lang="en-US" dirty="0"/>
              <a:t>Our brains act like air traffic control </a:t>
            </a:r>
          </a:p>
        </p:txBody>
      </p:sp>
      <p:pic>
        <p:nvPicPr>
          <p:cNvPr id="2050" name="Picture 2" descr="Control the technology by touching the screen. Simulation screen showing various flights for transportation and passengers.">
            <a:extLst>
              <a:ext uri="{FF2B5EF4-FFF2-40B4-BE49-F238E27FC236}">
                <a16:creationId xmlns:a16="http://schemas.microsoft.com/office/drawing/2014/main" id="{057635B3-EB95-2CDC-6DF1-858FB38F1E97}"/>
              </a:ext>
            </a:extLst>
          </p:cNvPr>
          <p:cNvPicPr>
            <a:picLocks noGrp="1" noChangeAspect="1" noChangeArrowheads="1"/>
          </p:cNvPicPr>
          <p:nvPr>
            <p:ph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568" y="2846895"/>
            <a:ext cx="5568477" cy="3329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196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7D34-B844-804A-853F-232DF348F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337" y="1255134"/>
            <a:ext cx="7296812" cy="801030"/>
          </a:xfrm>
        </p:spPr>
        <p:txBody>
          <a:bodyPr/>
          <a:lstStyle/>
          <a:p>
            <a:r>
              <a:rPr lang="en-US" sz="3200" dirty="0"/>
              <a:t>The 8 sensory systems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E27824-A153-EA41-AFFB-FAB11005F7E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2149284" y="2394407"/>
            <a:ext cx="4138395" cy="4199754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>
                <a:latin typeface="Goldplay" panose="00000500000000000000" pitchFamily="50" charset="0"/>
              </a:rPr>
              <a:t>Vision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>
                <a:latin typeface="Goldplay" panose="00000500000000000000" pitchFamily="50" charset="0"/>
              </a:rPr>
              <a:t>Hearing (Auditory)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>
                <a:latin typeface="Goldplay" panose="00000500000000000000" pitchFamily="50" charset="0"/>
              </a:rPr>
              <a:t>Smell (Olfactory)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>
                <a:latin typeface="Goldplay" panose="00000500000000000000" pitchFamily="50" charset="0"/>
              </a:rPr>
              <a:t>Touch (Tactile)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>
                <a:latin typeface="Goldplay" panose="00000500000000000000" pitchFamily="50" charset="0"/>
              </a:rPr>
              <a:t>Taste (Gustatory)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>
                <a:latin typeface="Goldplay" panose="00000500000000000000" pitchFamily="50" charset="0"/>
              </a:rPr>
              <a:t>Vestibular (Movement)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>
                <a:latin typeface="Goldplay" panose="00000500000000000000" pitchFamily="50" charset="0"/>
              </a:rPr>
              <a:t>Proprioception (Body awareness)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>
                <a:latin typeface="Goldplay" panose="00000500000000000000" pitchFamily="50" charset="0"/>
              </a:rPr>
              <a:t> Interoception (Homeostasis)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BA704E-E637-1DAE-3BDA-4BB7771D00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77" y="4279771"/>
            <a:ext cx="3103092" cy="231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751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7439E47-2B0B-6EBA-2257-E54B1164F2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52962"/>
            <a:ext cx="2533650" cy="18097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90A9D4D-B169-FEF1-A3D0-B041471ECFEC}"/>
              </a:ext>
            </a:extLst>
          </p:cNvPr>
          <p:cNvSpPr txBox="1"/>
          <p:nvPr/>
        </p:nvSpPr>
        <p:spPr>
          <a:xfrm>
            <a:off x="989814" y="923827"/>
            <a:ext cx="469189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dirty="0">
                <a:latin typeface="Goldplay" panose="00000500000000000000" pitchFamily="50" charset="0"/>
              </a:rPr>
              <a:t>Tactile system- Touch </a:t>
            </a:r>
            <a:endParaRPr lang="en-GB" sz="3900" b="1" dirty="0">
              <a:latin typeface="Goldplay" panose="00000500000000000000" pitchFamily="50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6ED0BD-8F5D-E60C-577C-047872301105}"/>
              </a:ext>
            </a:extLst>
          </p:cNvPr>
          <p:cNvSpPr txBox="1"/>
          <p:nvPr/>
        </p:nvSpPr>
        <p:spPr>
          <a:xfrm>
            <a:off x="1055802" y="2395979"/>
            <a:ext cx="70323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Goldplay" panose="00000500000000000000" pitchFamily="50" charset="0"/>
              </a:rPr>
              <a:t> </a:t>
            </a:r>
            <a:r>
              <a:rPr lang="en-US" sz="2400" dirty="0">
                <a:latin typeface="Goldplay" panose="00000500000000000000" pitchFamily="50" charset="0"/>
              </a:rPr>
              <a:t>Receptors in the skin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Goldplay" panose="00000500000000000000" pitchFamily="50" charset="0"/>
              </a:rPr>
              <a:t> Help us detect light touch, deep pressure, texture, temperature, vibration and pain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Goldplay" panose="00000500000000000000" pitchFamily="50" charset="0"/>
              </a:rPr>
              <a:t> Protect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Goldplay" panose="00000500000000000000" pitchFamily="50" charset="0"/>
              </a:rPr>
              <a:t>Discriminate </a:t>
            </a:r>
            <a:endParaRPr lang="en-GB" sz="2400" dirty="0">
              <a:latin typeface="Goldplay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90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2994C1D-052F-2E2B-1DA9-F967CC4A8609}"/>
              </a:ext>
            </a:extLst>
          </p:cNvPr>
          <p:cNvSpPr txBox="1"/>
          <p:nvPr/>
        </p:nvSpPr>
        <p:spPr>
          <a:xfrm>
            <a:off x="2286000" y="1906338"/>
            <a:ext cx="6668183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dirty="0">
                <a:latin typeface="Goldplay" panose="00000500000000000000" pitchFamily="50" charset="0"/>
              </a:rPr>
              <a:t>Hypersensitive</a:t>
            </a:r>
          </a:p>
          <a:p>
            <a:endParaRPr lang="en-GB" dirty="0">
              <a:latin typeface="Goldplay" panose="000005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Very distressed by touch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Avoids personal contact with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Hates wearing clothing and shoes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Hates hair brushing, teeth cleaning, e.t.c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Avoids touching certain fabrics/textures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Limited diet</a:t>
            </a:r>
          </a:p>
          <a:p>
            <a:endParaRPr lang="en-GB" dirty="0">
              <a:latin typeface="Goldplay" panose="00000500000000000000" pitchFamily="50" charset="0"/>
            </a:endParaRPr>
          </a:p>
          <a:p>
            <a:pPr marL="0" indent="0">
              <a:buNone/>
            </a:pPr>
            <a:r>
              <a:rPr lang="en-GB" dirty="0">
                <a:latin typeface="Goldplay" panose="00000500000000000000" pitchFamily="50" charset="0"/>
              </a:rPr>
              <a:t>Under responsive</a:t>
            </a:r>
          </a:p>
          <a:p>
            <a:pPr marL="0" indent="0">
              <a:buNone/>
            </a:pPr>
            <a:endParaRPr lang="en-GB" dirty="0">
              <a:latin typeface="Goldplay" panose="000005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Clumsy (crashing into objects/people)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Touches everything in sight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Doesn’t respond to pain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May pick/bite their skin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Goldplay" panose="00000500000000000000" pitchFamily="50" charset="0"/>
              </a:rPr>
              <a:t>Needs to look at items to correctly identify or manipulate them</a:t>
            </a:r>
          </a:p>
          <a:p>
            <a:pPr marL="0" indent="0">
              <a:buNone/>
            </a:pPr>
            <a:endParaRPr lang="en-GB" sz="1600" i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ED9260-8249-D634-06FC-1D541B16843C}"/>
              </a:ext>
            </a:extLst>
          </p:cNvPr>
          <p:cNvSpPr txBox="1"/>
          <p:nvPr/>
        </p:nvSpPr>
        <p:spPr>
          <a:xfrm>
            <a:off x="2644814" y="836091"/>
            <a:ext cx="620283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dirty="0">
                <a:latin typeface="Goldplay" panose="00000500000000000000" pitchFamily="50" charset="0"/>
              </a:rPr>
              <a:t>Behaviours you may see </a:t>
            </a:r>
            <a:endParaRPr lang="en-GB" sz="3900" b="1" dirty="0">
              <a:latin typeface="Goldplay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59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285DB3-3DC4-5942-2B14-17207CB437B3}"/>
              </a:ext>
            </a:extLst>
          </p:cNvPr>
          <p:cNvSpPr txBox="1"/>
          <p:nvPr/>
        </p:nvSpPr>
        <p:spPr>
          <a:xfrm>
            <a:off x="656901" y="805147"/>
            <a:ext cx="5208309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900" dirty="0">
                <a:solidFill>
                  <a:schemeClr val="bg1"/>
                </a:solidFill>
                <a:latin typeface="Goldplay" panose="00000500000000000000" pitchFamily="50" charset="0"/>
              </a:rPr>
              <a:t>Strategies to help</a:t>
            </a:r>
            <a:endParaRPr lang="en-GB" sz="3900" dirty="0">
              <a:solidFill>
                <a:schemeClr val="bg1"/>
              </a:solidFill>
              <a:latin typeface="Goldplay" panose="00000500000000000000" pitchFamily="50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46D677-1305-3033-9827-C8DACBACE7BE}"/>
              </a:ext>
            </a:extLst>
          </p:cNvPr>
          <p:cNvSpPr txBox="1"/>
          <p:nvPr/>
        </p:nvSpPr>
        <p:spPr>
          <a:xfrm>
            <a:off x="656901" y="1943751"/>
            <a:ext cx="467569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Goldplay" panose="00000500000000000000" pitchFamily="50" charset="0"/>
              </a:rPr>
              <a:t>Massage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Goldplay" panose="00000500000000000000" pitchFamily="50" charset="0"/>
              </a:rPr>
              <a:t>Lying under a weighted blanket or underneath cushions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Goldplay" panose="00000500000000000000" pitchFamily="50" charset="0"/>
              </a:rPr>
              <a:t>Snuggling into a bean bag or sofa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Goldplay" panose="00000500000000000000" pitchFamily="50" charset="0"/>
              </a:rPr>
              <a:t>Messy play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Goldplay" panose="00000500000000000000" pitchFamily="50" charset="0"/>
              </a:rPr>
              <a:t>Sensory bins – boxes of different textures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Goldplay" panose="00000500000000000000" pitchFamily="50" charset="0"/>
              </a:rPr>
              <a:t>Vibrating toothbrush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Goldplay" panose="00000500000000000000" pitchFamily="50" charset="0"/>
              </a:rPr>
              <a:t>Warning before physical contact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Goldplay" panose="00000500000000000000" pitchFamily="50" charset="0"/>
              </a:rPr>
              <a:t> Timers to increase tolerance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Goldplay" panose="00000500000000000000" pitchFamily="50" charset="0"/>
              </a:rPr>
              <a:t> Calming activities before touch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613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10CC8-2C9E-B74A-8448-86D9113DC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51" y="1393719"/>
            <a:ext cx="8284765" cy="773077"/>
          </a:xfrm>
        </p:spPr>
        <p:txBody>
          <a:bodyPr/>
          <a:lstStyle/>
          <a:p>
            <a:r>
              <a:rPr lang="en-GB" dirty="0"/>
              <a:t>Proprioception system 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F0A77F-8669-0053-4ED5-22A0C148EB96}"/>
              </a:ext>
            </a:extLst>
          </p:cNvPr>
          <p:cNvSpPr txBox="1"/>
          <p:nvPr/>
        </p:nvSpPr>
        <p:spPr>
          <a:xfrm>
            <a:off x="218887" y="2802544"/>
            <a:ext cx="84102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Goldplay" panose="00000500000000000000" pitchFamily="50" charset="0"/>
              </a:rPr>
              <a:t>The sense that enables us to know where our body parts are in space without looking.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Goldplay" panose="00000500000000000000" pitchFamily="50" charset="0"/>
              </a:rPr>
              <a:t>Feedback through receptors in joints and muscles.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Goldplay" panose="00000500000000000000" pitchFamily="50" charset="0"/>
              </a:rPr>
              <a:t> Underlies  our ability to place body parts in a position in space and grade movements. It also aids motor planning and co-ordination of fine and gross motor movements.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>
              <a:latin typeface="Goldplay" panose="00000500000000000000" pitchFamily="50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>
                <a:solidFill>
                  <a:schemeClr val="bg1"/>
                </a:solidFill>
                <a:latin typeface="Goldplay" panose="00000500000000000000" pitchFamily="50" charset="0"/>
              </a:rPr>
              <a:t>It ALSO plays a role in emotional security and confidence as well as calming your body down.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Goldplay" panose="00000500000000000000" pitchFamily="50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1EE490-45D1-88CC-990E-A56B193ED5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349" y="916135"/>
            <a:ext cx="1621474" cy="154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691475"/>
      </p:ext>
    </p:extLst>
  </p:cSld>
  <p:clrMapOvr>
    <a:masterClrMapping/>
  </p:clrMapOvr>
</p:sld>
</file>

<file path=ppt/theme/theme1.xml><?xml version="1.0" encoding="utf-8"?>
<a:theme xmlns:a="http://schemas.openxmlformats.org/drawingml/2006/main" name="Text slide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Picture slide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Picture slide 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Picture slide 4">
  <a:themeElements>
    <a:clrScheme name="Seashell colou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77C8"/>
      </a:accent1>
      <a:accent2>
        <a:srgbClr val="83329B"/>
      </a:accent2>
      <a:accent3>
        <a:srgbClr val="2CCCD3"/>
      </a:accent3>
      <a:accent4>
        <a:srgbClr val="00B398"/>
      </a:accent4>
      <a:accent5>
        <a:srgbClr val="5B9BD5"/>
      </a:accent5>
      <a:accent6>
        <a:srgbClr val="EFBAE1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xt slide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xt slide 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xt slide 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Divider slide 1">
  <a:themeElements>
    <a:clrScheme name="Seashell colou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77C8"/>
      </a:accent1>
      <a:accent2>
        <a:srgbClr val="83329B"/>
      </a:accent2>
      <a:accent3>
        <a:srgbClr val="2CCCD3"/>
      </a:accent3>
      <a:accent4>
        <a:srgbClr val="00B398"/>
      </a:accent4>
      <a:accent5>
        <a:srgbClr val="5B9BD5"/>
      </a:accent5>
      <a:accent6>
        <a:srgbClr val="EFBAE1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Divider slide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Graph slide">
  <a:themeElements>
    <a:clrScheme name="Seashell Trust colours">
      <a:dk1>
        <a:srgbClr val="000000"/>
      </a:dk1>
      <a:lt1>
        <a:srgbClr val="FFFFFF"/>
      </a:lt1>
      <a:dk2>
        <a:srgbClr val="0077C8"/>
      </a:dk2>
      <a:lt2>
        <a:srgbClr val="FFFFFF"/>
      </a:lt2>
      <a:accent1>
        <a:srgbClr val="0077C8"/>
      </a:accent1>
      <a:accent2>
        <a:srgbClr val="83329B"/>
      </a:accent2>
      <a:accent3>
        <a:srgbClr val="2CCCD3"/>
      </a:accent3>
      <a:accent4>
        <a:srgbClr val="00B398"/>
      </a:accent4>
      <a:accent5>
        <a:srgbClr val="5B9BD5"/>
      </a:accent5>
      <a:accent6>
        <a:srgbClr val="EFBAE1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Table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Picture slide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440746b-d232-4af8-9af9-7fae5ce98701">
      <Value>1</Value>
    </TaxCatchAll>
    <ib2c3e4074754fa5ae809dac198ae415 xmlns="26462658-13b7-40d6-b6de-e5be39fd78ad">
      <Terms xmlns="http://schemas.microsoft.com/office/infopath/2007/PartnerControls">
        <TermInfo xmlns="http://schemas.microsoft.com/office/infopath/2007/PartnerControls">
          <TermName xmlns="http://schemas.microsoft.com/office/infopath/2007/PartnerControls">Guidance</TermName>
          <TermId xmlns="http://schemas.microsoft.com/office/infopath/2007/PartnerControls">700ee83c-e501-43bc-8346-00b1ca13ca93</TermId>
        </TermInfo>
      </Terms>
    </ib2c3e4074754fa5ae809dac198ae415>
    <_dlc_DocId xmlns="f440746b-d232-4af8-9af9-7fae5ce98701">M6AT2JP7KFZ5-17-64</_dlc_DocId>
    <_dlc_DocIdUrl xmlns="f440746b-d232-4af8-9af9-7fae5ce98701">
      <Url>https://portal.seashelltrust.org.uk/_layouts/15/DocIdRedir.aspx?ID=M6AT2JP7KFZ5-17-64</Url>
      <Description>M6AT2JP7KFZ5-17-64</Description>
    </_dlc_DocIdUrl>
  </documentManagement>
</p:properties>
</file>

<file path=customXml/item3.xml><?xml version="1.0" encoding="utf-8"?>
<?mso-contentType ?>
<SharedContentType xmlns="Microsoft.SharePoint.Taxonomy.ContentTypeSync" SourceId="c808f0fd-0874-4681-903a-66200320ee5c" ContentTypeId="0x0101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7592F108AEB348BB0FAB27CC8F6BC5" ma:contentTypeVersion="8" ma:contentTypeDescription="Create a new document." ma:contentTypeScope="" ma:versionID="96fa922ee589e40e3255caddfe4f3acd">
  <xsd:schema xmlns:xsd="http://www.w3.org/2001/XMLSchema" xmlns:xs="http://www.w3.org/2001/XMLSchema" xmlns:p="http://schemas.microsoft.com/office/2006/metadata/properties" xmlns:ns2="26462658-13b7-40d6-b6de-e5be39fd78ad" xmlns:ns3="f440746b-d232-4af8-9af9-7fae5ce98701" targetNamespace="http://schemas.microsoft.com/office/2006/metadata/properties" ma:root="true" ma:fieldsID="1408fd1bff046160dec71c3ba60bfb1f" ns2:_="" ns3:_="">
    <xsd:import namespace="26462658-13b7-40d6-b6de-e5be39fd78ad"/>
    <xsd:import namespace="f440746b-d232-4af8-9af9-7fae5ce98701"/>
    <xsd:element name="properties">
      <xsd:complexType>
        <xsd:sequence>
          <xsd:element name="documentManagement">
            <xsd:complexType>
              <xsd:all>
                <xsd:element ref="ns2:ib2c3e4074754fa5ae809dac198ae415" minOccurs="0"/>
                <xsd:element ref="ns3:TaxCatchAl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462658-13b7-40d6-b6de-e5be39fd78ad" elementFormDefault="qualified">
    <xsd:import namespace="http://schemas.microsoft.com/office/2006/documentManagement/types"/>
    <xsd:import namespace="http://schemas.microsoft.com/office/infopath/2007/PartnerControls"/>
    <xsd:element name="ib2c3e4074754fa5ae809dac198ae415" ma:index="9" nillable="true" ma:taxonomy="true" ma:internalName="ib2c3e4074754fa5ae809dac198ae415" ma:taxonomyFieldName="Document_x0020_type" ma:displayName="Document type" ma:default="1;#Guidance|700ee83c-e501-43bc-8346-00b1ca13ca93" ma:fieldId="{2b2c3e40-7475-4fa5-ae80-9dac198ae415}" ma:sspId="c808f0fd-0874-4681-903a-66200320ee5c" ma:termSetId="59d3f4c6-a321-4cb6-837b-bfda89df8131" ma:anchorId="9a17d5c0-421c-41c0-b363-e53c726875bc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40746b-d232-4af8-9af9-7fae5ce98701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8c87d13d-df41-4c40-bc6d-5f8fe53cea57}" ma:internalName="TaxCatchAll" ma:showField="CatchAllData" ma:web="4a8f566f-16a5-4997-add8-8ff7643c1c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F10784-FC81-487C-9525-4A3AD3FE33D1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8BA26F9-DB41-4AC8-95CA-912778830A48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f440746b-d232-4af8-9af9-7fae5ce98701"/>
    <ds:schemaRef ds:uri="http://schemas.openxmlformats.org/package/2006/metadata/core-properties"/>
    <ds:schemaRef ds:uri="26462658-13b7-40d6-b6de-e5be39fd78ad"/>
  </ds:schemaRefs>
</ds:datastoreItem>
</file>

<file path=customXml/itemProps3.xml><?xml version="1.0" encoding="utf-8"?>
<ds:datastoreItem xmlns:ds="http://schemas.openxmlformats.org/officeDocument/2006/customXml" ds:itemID="{8B8DA12B-F2CE-4A04-B33C-A5EED769FDEB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4B59FA82-D83A-4502-8633-FD3C2D247A32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7D627ABE-FE09-4D7A-99C8-2CD56D0BE0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462658-13b7-40d6-b6de-e5be39fd78ad"/>
    <ds:schemaRef ds:uri="f440746b-d232-4af8-9af9-7fae5ce987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4838</TotalTime>
  <Words>707</Words>
  <Application>Microsoft Office PowerPoint</Application>
  <PresentationFormat>On-screen Show (4:3)</PresentationFormat>
  <Paragraphs>148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19</vt:i4>
      </vt:variant>
    </vt:vector>
  </HeadingPairs>
  <TitlesOfParts>
    <vt:vector size="35" baseType="lpstr">
      <vt:lpstr>Arial</vt:lpstr>
      <vt:lpstr>Calibri</vt:lpstr>
      <vt:lpstr>Goldplay</vt:lpstr>
      <vt:lpstr>Goldplay Medium</vt:lpstr>
      <vt:lpstr>Text slide 1</vt:lpstr>
      <vt:lpstr>Text slide 2</vt:lpstr>
      <vt:lpstr>Text slide 3</vt:lpstr>
      <vt:lpstr>Text slide 4</vt:lpstr>
      <vt:lpstr>Divider slide 1</vt:lpstr>
      <vt:lpstr>Divider slide 2</vt:lpstr>
      <vt:lpstr>Graph slide</vt:lpstr>
      <vt:lpstr>Table slide</vt:lpstr>
      <vt:lpstr>Picture slide 1</vt:lpstr>
      <vt:lpstr>Picture slide 2</vt:lpstr>
      <vt:lpstr>Picture slide 3</vt:lpstr>
      <vt:lpstr>Picture slide 4</vt:lpstr>
      <vt:lpstr>Introduction to Sensory Processing challenges</vt:lpstr>
      <vt:lpstr>   Lucy Griffiths – Lead Occupational Therapist (OT)     </vt:lpstr>
      <vt:lpstr>Aims </vt:lpstr>
      <vt:lpstr>Our brains act like air traffic control </vt:lpstr>
      <vt:lpstr>The 8 sensory systems </vt:lpstr>
      <vt:lpstr>PowerPoint Presentation</vt:lpstr>
      <vt:lpstr>PowerPoint Presentation</vt:lpstr>
      <vt:lpstr>PowerPoint Presentation</vt:lpstr>
      <vt:lpstr>Proprioception system </vt:lpstr>
      <vt:lpstr>PowerPoint Presentation</vt:lpstr>
      <vt:lpstr>PowerPoint Presentation</vt:lpstr>
      <vt:lpstr>PowerPoint Presentation</vt:lpstr>
      <vt:lpstr>PowerPoint Presentation</vt:lpstr>
      <vt:lpstr>Strategies to help </vt:lpstr>
      <vt:lpstr>Interoception </vt:lpstr>
      <vt:lpstr>Behaviours you may see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Res Edit</dc:creator>
  <cp:lastModifiedBy>Joanne Cox</cp:lastModifiedBy>
  <cp:revision>29</cp:revision>
  <dcterms:created xsi:type="dcterms:W3CDTF">2020-10-30T08:00:05Z</dcterms:created>
  <dcterms:modified xsi:type="dcterms:W3CDTF">2023-10-20T11:36:14Z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0x0101002E7592F108AEB348BB0FAB27CC8F6BC5</vt:lpwstr>
  </property>
  <property fmtid="{D5CDD505-2E9C-101B-9397-08002B2CF9AE}" pid="3" name="_dlc_DocIdItemGuid">
    <vt:lpwstr>8e596b95-7e9f-4725-bb9d-2eaa7069dabc</vt:lpwstr>
  </property>
  <property fmtid="{D5CDD505-2E9C-101B-9397-08002B2CF9AE}" pid="4" name="Document type">
    <vt:lpwstr>1;#Guidance|700ee83c-e501-43bc-8346-00b1ca13ca93</vt:lpwstr>
  </property>
</Properties>
</file>